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63" r:id="rId5"/>
    <p:sldId id="274" r:id="rId6"/>
    <p:sldId id="282" r:id="rId7"/>
    <p:sldId id="283" r:id="rId8"/>
    <p:sldId id="276" r:id="rId9"/>
    <p:sldId id="268" r:id="rId10"/>
    <p:sldId id="280" r:id="rId11"/>
    <p:sldId id="281" r:id="rId12"/>
    <p:sldId id="288" r:id="rId13"/>
    <p:sldId id="289" r:id="rId14"/>
    <p:sldId id="275" r:id="rId15"/>
    <p:sldId id="277" r:id="rId16"/>
    <p:sldId id="278" r:id="rId17"/>
    <p:sldId id="279" r:id="rId18"/>
    <p:sldId id="287" r:id="rId19"/>
    <p:sldId id="302" r:id="rId20"/>
    <p:sldId id="285" r:id="rId21"/>
    <p:sldId id="290" r:id="rId22"/>
    <p:sldId id="299" r:id="rId23"/>
    <p:sldId id="294" r:id="rId24"/>
    <p:sldId id="295" r:id="rId25"/>
    <p:sldId id="298" r:id="rId26"/>
    <p:sldId id="306" r:id="rId27"/>
    <p:sldId id="291" r:id="rId28"/>
    <p:sldId id="300" r:id="rId29"/>
    <p:sldId id="301" r:id="rId30"/>
    <p:sldId id="303" r:id="rId31"/>
    <p:sldId id="304" r:id="rId32"/>
    <p:sldId id="292" r:id="rId33"/>
    <p:sldId id="293" r:id="rId34"/>
    <p:sldId id="309" r:id="rId35"/>
    <p:sldId id="308" r:id="rId36"/>
    <p:sldId id="310" r:id="rId37"/>
    <p:sldId id="311" r:id="rId38"/>
    <p:sldId id="312" r:id="rId39"/>
    <p:sldId id="296" r:id="rId40"/>
    <p:sldId id="297" r:id="rId41"/>
    <p:sldId id="313" r:id="rId42"/>
    <p:sldId id="314" r:id="rId43"/>
    <p:sldId id="315" r:id="rId44"/>
    <p:sldId id="28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37CAA-FBCA-4A44-97BB-BB6FC1087E7A}" v="2976" dt="2023-07-24T13:53:35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QuKJfllyRM?feature=oembed" TargetMode="Externa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kg6SR5nYJM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FL0hjeSCsE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zzOH5fBAqw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a3ya_lqCLM?feature=oembed" TargetMode="Externa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ocyPD8jseY?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ApS8Sw8F2y8?start=22&amp;feature=oembed" TargetMode="External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7vm5e1-4qR8?feature=oembed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s0rNxs7SvE?feature=oembed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4B5EC80-EBC2-671B-FA54-07B4BD97E5D7}"/>
              </a:ext>
            </a:extLst>
          </p:cNvPr>
          <p:cNvSpPr/>
          <p:nvPr/>
        </p:nvSpPr>
        <p:spPr>
          <a:xfrm>
            <a:off x="0" y="-16041"/>
            <a:ext cx="12192000" cy="1647893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/>
                </a:solidFill>
              </a:rPr>
              <a:t>       </a:t>
            </a:r>
            <a:r>
              <a:rPr lang="en-US" sz="48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Kanpur</a:t>
            </a:r>
            <a:endParaRPr lang="en-US" sz="1000" b="1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4" y="251691"/>
            <a:ext cx="1235615" cy="121090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5C71A49-50DC-860C-BA97-32B019D7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22" y="2435140"/>
            <a:ext cx="8574156" cy="19877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type of existing Air launched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56AFC-DAFF-5436-2514-0FE2A5043351}"/>
              </a:ext>
            </a:extLst>
          </p:cNvPr>
          <p:cNvSpPr txBox="1"/>
          <p:nvPr/>
        </p:nvSpPr>
        <p:spPr>
          <a:xfrm>
            <a:off x="4557932" y="3961195"/>
            <a:ext cx="365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Guide: </a:t>
            </a:r>
            <a:r>
              <a:rPr lang="en-US" sz="2400" b="1" i="0">
                <a:effectLst/>
                <a:latin typeface="Söhne"/>
              </a:rPr>
              <a:t>Prof. Abhishek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F4275-BF5C-4EBA-858E-821F7E74D3EE}"/>
              </a:ext>
            </a:extLst>
          </p:cNvPr>
          <p:cNvSpPr txBox="1"/>
          <p:nvPr/>
        </p:nvSpPr>
        <p:spPr>
          <a:xfrm flipH="1">
            <a:off x="3746133" y="5226148"/>
            <a:ext cx="52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Presented by: Sujeet Kumar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(211067)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52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DE9B29-D56A-2F1E-F80D-97004060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32" y="1134906"/>
            <a:ext cx="6201640" cy="193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A7B83-EB9F-7435-400E-1E69415E53D8}"/>
              </a:ext>
            </a:extLst>
          </p:cNvPr>
          <p:cNvSpPr txBox="1"/>
          <p:nvPr/>
        </p:nvSpPr>
        <p:spPr>
          <a:xfrm>
            <a:off x="648929" y="339213"/>
            <a:ext cx="626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Types of sonobuoy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64D41-AE9D-E166-299D-356D8F9E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43" y="339213"/>
            <a:ext cx="4734430" cy="5786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6225C-03A9-4095-2163-19DE88E27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5" y="3229896"/>
            <a:ext cx="6868484" cy="33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6000" i="0">
                <a:solidFill>
                  <a:srgbClr val="FF0000"/>
                </a:solidFill>
                <a:effectLst/>
                <a:latin typeface="Linux Libertine"/>
              </a:rPr>
              <a:t>AeroVironment Switchblade</a:t>
            </a:r>
            <a:endParaRPr lang="en-US" sz="3600" i="0">
              <a:solidFill>
                <a:srgbClr val="FF0000"/>
              </a:solidFill>
              <a:effectLst/>
              <a:latin typeface="Linux Liberti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miniature loitering munition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Switchblade launches from a tube, flies to the target area, and crashes into its target while detonating its explosive warhead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variants of this vehicle</a:t>
            </a:r>
          </a:p>
          <a:p>
            <a:endParaRPr lang="en-US" b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7EDF24-D247-DDE3-4D2A-6AA690393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b="3786"/>
          <a:stretch/>
        </p:blipFill>
        <p:spPr>
          <a:xfrm>
            <a:off x="574645" y="3343931"/>
            <a:ext cx="4902909" cy="3030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149162-407C-552E-61BC-0ABD14FA9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" r="2130"/>
          <a:stretch/>
        </p:blipFill>
        <p:spPr>
          <a:xfrm>
            <a:off x="5800530" y="3514070"/>
            <a:ext cx="5305005" cy="27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0E21499B-F4AC-7043-FF95-623C08B0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53368"/>
              </p:ext>
            </p:extLst>
          </p:nvPr>
        </p:nvGraphicFramePr>
        <p:xfrm>
          <a:off x="707923" y="291058"/>
          <a:ext cx="10751572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1605">
                  <a:extLst>
                    <a:ext uri="{9D8B030D-6E8A-4147-A177-3AD203B41FA5}">
                      <a16:colId xmlns:a16="http://schemas.microsoft.com/office/drawing/2014/main" val="3872633058"/>
                    </a:ext>
                  </a:extLst>
                </a:gridCol>
                <a:gridCol w="3875872">
                  <a:extLst>
                    <a:ext uri="{9D8B030D-6E8A-4147-A177-3AD203B41FA5}">
                      <a16:colId xmlns:a16="http://schemas.microsoft.com/office/drawing/2014/main" val="2239628739"/>
                    </a:ext>
                  </a:extLst>
                </a:gridCol>
                <a:gridCol w="4224095">
                  <a:extLst>
                    <a:ext uri="{9D8B030D-6E8A-4147-A177-3AD203B41FA5}">
                      <a16:colId xmlns:a16="http://schemas.microsoft.com/office/drawing/2014/main" val="3513282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Switchblade 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Switchblade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2.5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85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19.5 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51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15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54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 &amp; Endurance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Km / 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 km / 40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2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 150m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 150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2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101-160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113-185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7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Guidance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Autonomous, manual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Autonomous, Manual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6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Tube Launched, Multipack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Tube Launched, Multipack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95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51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60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Raytheon Coyote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miniature expendable loitering munition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Switchblade launches from a tube, flies to the target area, and crashes into its target while detonating its explosive warhead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launched from sonobuoy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0821B-C12A-6FD9-4715-9A009A3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0" y="2994211"/>
            <a:ext cx="4777274" cy="372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6F0D6-7AC6-1B7E-0C68-8367A75D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2800961"/>
            <a:ext cx="5348748" cy="39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6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9493B9F-91E9-B1C7-DC2E-362916305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554183"/>
              </p:ext>
            </p:extLst>
          </p:nvPr>
        </p:nvGraphicFramePr>
        <p:xfrm>
          <a:off x="840658" y="719666"/>
          <a:ext cx="10397613" cy="29379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71637">
                  <a:extLst>
                    <a:ext uri="{9D8B030D-6E8A-4147-A177-3AD203B41FA5}">
                      <a16:colId xmlns:a16="http://schemas.microsoft.com/office/drawing/2014/main" val="362004008"/>
                    </a:ext>
                  </a:extLst>
                </a:gridCol>
                <a:gridCol w="7025976">
                  <a:extLst>
                    <a:ext uri="{9D8B030D-6E8A-4147-A177-3AD203B41FA5}">
                      <a16:colId xmlns:a16="http://schemas.microsoft.com/office/drawing/2014/main" val="3610507613"/>
                    </a:ext>
                  </a:extLst>
                </a:gridCol>
              </a:tblGrid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Airspeed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102-130 km/h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071823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Altitude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9.1km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1603723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Comms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Up to 130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942760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Endurance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 </a:t>
                      </a:r>
                      <a:r>
                        <a:rPr lang="en-US" b="1" err="1"/>
                        <a:t>hr</a:t>
                      </a:r>
                      <a:r>
                        <a:rPr lang="en-US" b="1"/>
                        <a:t>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999643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5.9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52263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0.91m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053797"/>
                  </a:ext>
                </a:extLst>
              </a:tr>
              <a:tr h="419705">
                <a:tc>
                  <a:txBody>
                    <a:bodyPr/>
                    <a:lstStyle/>
                    <a:p>
                      <a:r>
                        <a:rPr lang="en-US" b="1"/>
                        <a:t>Wingspan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1.2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543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3F371B-F2F5-3CFB-C843-EC3C86B0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9" y="3765165"/>
            <a:ext cx="5663380" cy="293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09750-53D9-8BF2-C841-F073C7EB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4040" y="3701610"/>
            <a:ext cx="4847302" cy="30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6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Lockheed OUTRIDER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0821B-C12A-6FD9-4715-9A009A3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9843" y="1260109"/>
            <a:ext cx="7191795" cy="5031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Canister Launched Unmanned aircraft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Developed for ISR Missions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55B7303-90D7-1256-2456-0B58DA7B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292740"/>
              </p:ext>
            </p:extLst>
          </p:nvPr>
        </p:nvGraphicFramePr>
        <p:xfrm>
          <a:off x="383458" y="2481743"/>
          <a:ext cx="4675239" cy="1752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90716">
                  <a:extLst>
                    <a:ext uri="{9D8B030D-6E8A-4147-A177-3AD203B41FA5}">
                      <a16:colId xmlns:a16="http://schemas.microsoft.com/office/drawing/2014/main" val="4265099859"/>
                    </a:ext>
                  </a:extLst>
                </a:gridCol>
                <a:gridCol w="3184523">
                  <a:extLst>
                    <a:ext uri="{9D8B030D-6E8A-4147-A177-3AD203B41FA5}">
                      <a16:colId xmlns:a16="http://schemas.microsoft.com/office/drawing/2014/main" val="2200054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1.7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6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Dash speed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25 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4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Endurance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6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Launch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Canister 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76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48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B718F-257C-C664-1D08-529EF3FC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70ECAA-E9FA-9525-BACB-9F0C0DA5F481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21047-9D05-6BD8-2755-6E1A9126DFD1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SQUID (Streamlined Quick Unfolding Investigation Drone)</a:t>
            </a:r>
            <a:endParaRPr lang="en-US" sz="4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BF96F-2593-BDEA-F086-44ED4953118D}"/>
              </a:ext>
            </a:extLst>
          </p:cNvPr>
          <p:cNvSpPr txBox="1"/>
          <p:nvPr/>
        </p:nvSpPr>
        <p:spPr>
          <a:xfrm>
            <a:off x="251669" y="1153804"/>
            <a:ext cx="11842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sed for ISR (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surveillance, reconnaissance) Missions</a:t>
            </a:r>
            <a:endParaRPr lang="en-US" b="1" i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Cannon launched.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6" name="Online Media 5" title="Design of a Ballistically-Launched Foldable Multirotor">
            <a:hlinkClick r:id="" action="ppaction://media"/>
            <a:extLst>
              <a:ext uri="{FF2B5EF4-FFF2-40B4-BE49-F238E27FC236}">
                <a16:creationId xmlns:a16="http://schemas.microsoft.com/office/drawing/2014/main" id="{C93BD8A4-195B-7DBA-81EB-048F12F704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6349" y="2071991"/>
            <a:ext cx="8200417" cy="43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D12EC4-2C7C-FF40-790B-BC75E150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29" y="0"/>
            <a:ext cx="8241383" cy="4107221"/>
          </a:xfrm>
          <a:prstGeom prst="rect">
            <a:avLst/>
          </a:prstGeom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A50E6989-0198-2C7C-0F29-51920AB0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542752"/>
              </p:ext>
            </p:extLst>
          </p:nvPr>
        </p:nvGraphicFramePr>
        <p:xfrm>
          <a:off x="3641212" y="5010170"/>
          <a:ext cx="8128000" cy="1483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97548">
                  <a:extLst>
                    <a:ext uri="{9D8B030D-6E8A-4147-A177-3AD203B41FA5}">
                      <a16:colId xmlns:a16="http://schemas.microsoft.com/office/drawing/2014/main" val="3690756362"/>
                    </a:ext>
                  </a:extLst>
                </a:gridCol>
                <a:gridCol w="6030452">
                  <a:extLst>
                    <a:ext uri="{9D8B030D-6E8A-4147-A177-3AD203B41FA5}">
                      <a16:colId xmlns:a16="http://schemas.microsoft.com/office/drawing/2014/main" val="1154009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0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 cm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3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 cm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Tube </a:t>
                      </a:r>
                      <a:r>
                        <a:rPr lang="en-US" err="1"/>
                        <a:t>Dia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 cm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97927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5FD0C29-86B2-96FA-311C-2530587F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0" y="201524"/>
            <a:ext cx="2382370" cy="5011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0307B-9F17-8C4D-3564-6C14F4B19CF3}"/>
              </a:ext>
            </a:extLst>
          </p:cNvPr>
          <p:cNvSpPr txBox="1"/>
          <p:nvPr/>
        </p:nvSpPr>
        <p:spPr>
          <a:xfrm>
            <a:off x="422788" y="5475169"/>
            <a:ext cx="264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SQUID partially inside the launcher tube </a:t>
            </a:r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052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832A-A6EE-C983-D7B1-6134E7ED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176" y="88516"/>
            <a:ext cx="8384325" cy="808656"/>
          </a:xfrm>
        </p:spPr>
        <p:txBody>
          <a:bodyPr>
            <a:normAutofit fontScale="90000"/>
          </a:bodyPr>
          <a:lstStyle/>
          <a:p>
            <a:r>
              <a:rPr lang="en-IN" sz="49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 Series UAS</a:t>
            </a:r>
            <a:br>
              <a:rPr lang="en-IN"/>
            </a:br>
            <a:endParaRPr lang="en-IN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F86F539-164F-4A84-3550-9205BBE24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54902"/>
              </p:ext>
            </p:extLst>
          </p:nvPr>
        </p:nvGraphicFramePr>
        <p:xfrm>
          <a:off x="132735" y="1065855"/>
          <a:ext cx="11926529" cy="547062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01963">
                  <a:extLst>
                    <a:ext uri="{9D8B030D-6E8A-4147-A177-3AD203B41FA5}">
                      <a16:colId xmlns:a16="http://schemas.microsoft.com/office/drawing/2014/main" val="1732663336"/>
                    </a:ext>
                  </a:extLst>
                </a:gridCol>
                <a:gridCol w="1446632">
                  <a:extLst>
                    <a:ext uri="{9D8B030D-6E8A-4147-A177-3AD203B41FA5}">
                      <a16:colId xmlns:a16="http://schemas.microsoft.com/office/drawing/2014/main" val="919107597"/>
                    </a:ext>
                  </a:extLst>
                </a:gridCol>
                <a:gridCol w="1284024">
                  <a:extLst>
                    <a:ext uri="{9D8B030D-6E8A-4147-A177-3AD203B41FA5}">
                      <a16:colId xmlns:a16="http://schemas.microsoft.com/office/drawing/2014/main" val="2310358462"/>
                    </a:ext>
                  </a:extLst>
                </a:gridCol>
                <a:gridCol w="1529288">
                  <a:extLst>
                    <a:ext uri="{9D8B030D-6E8A-4147-A177-3AD203B41FA5}">
                      <a16:colId xmlns:a16="http://schemas.microsoft.com/office/drawing/2014/main" val="404000691"/>
                    </a:ext>
                  </a:extLst>
                </a:gridCol>
                <a:gridCol w="1693603">
                  <a:extLst>
                    <a:ext uri="{9D8B030D-6E8A-4147-A177-3AD203B41FA5}">
                      <a16:colId xmlns:a16="http://schemas.microsoft.com/office/drawing/2014/main" val="845118542"/>
                    </a:ext>
                  </a:extLst>
                </a:gridCol>
                <a:gridCol w="1422685">
                  <a:extLst>
                    <a:ext uri="{9D8B030D-6E8A-4147-A177-3AD203B41FA5}">
                      <a16:colId xmlns:a16="http://schemas.microsoft.com/office/drawing/2014/main" val="2296624333"/>
                    </a:ext>
                  </a:extLst>
                </a:gridCol>
                <a:gridCol w="1448334">
                  <a:extLst>
                    <a:ext uri="{9D8B030D-6E8A-4147-A177-3AD203B41FA5}">
                      <a16:colId xmlns:a16="http://schemas.microsoft.com/office/drawing/2014/main" val="2197002880"/>
                    </a:ext>
                  </a:extLst>
                </a:gridCol>
              </a:tblGrid>
              <a:tr h="518092">
                <a:tc>
                  <a:txBody>
                    <a:bodyPr/>
                    <a:lstStyle/>
                    <a:p>
                      <a:r>
                        <a:rPr lang="en-IN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Hero 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33634"/>
                  </a:ext>
                </a:extLst>
              </a:tr>
              <a:tr h="401647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Flight Endurance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30min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45min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60min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01783"/>
                  </a:ext>
                </a:extLst>
              </a:tr>
              <a:tr h="4170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Range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150+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420661"/>
                  </a:ext>
                </a:extLst>
              </a:tr>
              <a:tr h="401647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Warhead Type 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0.5kg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1.5(MP)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4.5(MP)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M.P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50(MP)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64925"/>
                  </a:ext>
                </a:extLst>
              </a:tr>
              <a:tr h="401647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Weight (kg) 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86192"/>
                  </a:ext>
                </a:extLst>
              </a:tr>
              <a:tr h="453913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Man-Portable (Back Packed)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184012"/>
                  </a:ext>
                </a:extLst>
              </a:tr>
              <a:tr h="649558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Typical Operating Altitude (AGL)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2000-3500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2500-3500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84730"/>
                  </a:ext>
                </a:extLst>
              </a:tr>
              <a:tr h="649558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Diesel/Hybrid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Diesel/Hybrid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7143"/>
                  </a:ext>
                </a:extLst>
              </a:tr>
              <a:tr h="927940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Camera (for ISR, Tracking and attacking)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3 Gimbal (EO/IR)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2642"/>
                  </a:ext>
                </a:extLst>
              </a:tr>
              <a:tr h="649558">
                <a:tc>
                  <a:txBody>
                    <a:bodyPr/>
                    <a:lstStyle/>
                    <a:p>
                      <a:r>
                        <a:rPr lang="en-IN" sz="1800" b="0" kern="1200">
                          <a:solidFill>
                            <a:schemeClr val="tx1"/>
                          </a:solidFill>
                          <a:effectLst/>
                        </a:rPr>
                        <a:t>Launch Method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Tube, sea launched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Tube, Heli, Sea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Tube, Heli, 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Rail, Tube,Heli,sea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Rail, 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Rail,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1930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4BF0F93-D13C-68B3-161E-DC3653EC6CB6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5B010-C779-7A7F-D7D5-68C6C94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6" y="135018"/>
            <a:ext cx="645953" cy="6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F97557-A343-5D23-18DB-6BAE630F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813674"/>
              </p:ext>
            </p:extLst>
          </p:nvPr>
        </p:nvGraphicFramePr>
        <p:xfrm>
          <a:off x="147484" y="145692"/>
          <a:ext cx="11897031" cy="19305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42900">
                  <a:extLst>
                    <a:ext uri="{9D8B030D-6E8A-4147-A177-3AD203B41FA5}">
                      <a16:colId xmlns:a16="http://schemas.microsoft.com/office/drawing/2014/main" val="3781099544"/>
                    </a:ext>
                  </a:extLst>
                </a:gridCol>
                <a:gridCol w="8654131">
                  <a:extLst>
                    <a:ext uri="{9D8B030D-6E8A-4147-A177-3AD203B41FA5}">
                      <a16:colId xmlns:a16="http://schemas.microsoft.com/office/drawing/2014/main" val="3490023409"/>
                    </a:ext>
                  </a:extLst>
                </a:gridCol>
              </a:tblGrid>
              <a:tr h="5106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Platforms and compatible systems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315720"/>
                  </a:ext>
                </a:extLst>
              </a:tr>
              <a:tr h="43015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Ground launcher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Hero 30, Hero 90, Hero 120, Hero 400, Hero 900, Hero 1250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1043"/>
                  </a:ext>
                </a:extLst>
              </a:tr>
              <a:tr h="43015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Helicopter launched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Hero 90, Hero 120, Hero 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511657"/>
                  </a:ext>
                </a:extLst>
              </a:tr>
              <a:tr h="43015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Sea Launched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Hero 30, Hero 90, Hero 120, Hero 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286609"/>
                  </a:ext>
                </a:extLst>
              </a:tr>
            </a:tbl>
          </a:graphicData>
        </a:graphic>
      </p:graphicFrame>
      <p:pic>
        <p:nvPicPr>
          <p:cNvPr id="11" name="Online Media 10" title="Multi Canister Launcher for Hero 400EC">
            <a:hlinkClick r:id="" action="ppaction://media"/>
            <a:extLst>
              <a:ext uri="{FF2B5EF4-FFF2-40B4-BE49-F238E27FC236}">
                <a16:creationId xmlns:a16="http://schemas.microsoft.com/office/drawing/2014/main" id="{D9CD52DB-1616-BAC4-945B-30340E6B8C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0090" y="2182761"/>
            <a:ext cx="9291484" cy="45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09052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4000" b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Air launched UAVs</a:t>
            </a:r>
            <a:endParaRPr lang="en-US" sz="3600" i="0"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AD78B-C668-BF01-1BE7-1E0071CA5BE3}"/>
              </a:ext>
            </a:extLst>
          </p:cNvPr>
          <p:cNvSpPr txBox="1"/>
          <p:nvPr/>
        </p:nvSpPr>
        <p:spPr>
          <a:xfrm>
            <a:off x="0" y="1023457"/>
            <a:ext cx="12191999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launched UAV can be classified on the basis of:</a:t>
            </a:r>
          </a:p>
          <a:p>
            <a:pPr marL="1200150" lvl="2" indent="-285750">
              <a:lnSpc>
                <a:spcPct val="150000"/>
              </a:lnSpc>
              <a:buFont typeface="Trebuchet MS" panose="020B0603020202020204" pitchFamily="34" charset="0"/>
              <a:buChar char="●"/>
            </a:pPr>
            <a:r>
              <a:rPr 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method </a:t>
            </a:r>
          </a:p>
          <a:p>
            <a:pPr marL="1200150" lvl="2" indent="-285750">
              <a:lnSpc>
                <a:spcPct val="150000"/>
              </a:lnSpc>
              <a:buFont typeface="Trebuchet MS" panose="020B0603020202020204" pitchFamily="34" charset="0"/>
              <a:buChar char="●"/>
            </a:pPr>
            <a:r>
              <a:rPr 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configuration type</a:t>
            </a:r>
          </a:p>
        </p:txBody>
      </p:sp>
      <p:pic>
        <p:nvPicPr>
          <p:cNvPr id="4" name="Picture 3" descr="Tube launched UAS ">
            <a:extLst>
              <a:ext uri="{FF2B5EF4-FFF2-40B4-BE49-F238E27FC236}">
                <a16:creationId xmlns:a16="http://schemas.microsoft.com/office/drawing/2014/main" id="{B2121DA0-DFF1-A3C1-BADE-09B2CDE1BC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8" y="3013575"/>
            <a:ext cx="4608639" cy="3133065"/>
          </a:xfrm>
          <a:prstGeom prst="rect">
            <a:avLst/>
          </a:prstGeom>
        </p:spPr>
      </p:pic>
      <p:pic>
        <p:nvPicPr>
          <p:cNvPr id="9" name="Picture 8" descr="A diagram of a flight scheme&#10;&#10;Description automatically generated">
            <a:extLst>
              <a:ext uri="{FF2B5EF4-FFF2-40B4-BE49-F238E27FC236}">
                <a16:creationId xmlns:a16="http://schemas.microsoft.com/office/drawing/2014/main" id="{96744E1D-29AF-40ED-27F7-9042BB730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06" y="1077997"/>
            <a:ext cx="4455653" cy="2734903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045185-DA11-C75D-9763-D0D74C4FB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13" y="3893947"/>
            <a:ext cx="5025240" cy="22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1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5DE2-7D71-820B-C236-ACA35BAF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87" y="4881716"/>
            <a:ext cx="2430750" cy="8473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/>
              <a:t>Hero 30</a:t>
            </a:r>
          </a:p>
        </p:txBody>
      </p:sp>
      <p:pic>
        <p:nvPicPr>
          <p:cNvPr id="4" name="Picture 3" descr="A white drone with a propeller&#10;&#10;Description automatically generated">
            <a:extLst>
              <a:ext uri="{FF2B5EF4-FFF2-40B4-BE49-F238E27FC236}">
                <a16:creationId xmlns:a16="http://schemas.microsoft.com/office/drawing/2014/main" id="{5B44ABF7-D027-CAF6-2686-C55A5AA9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96"/>
          <a:stretch/>
        </p:blipFill>
        <p:spPr>
          <a:xfrm>
            <a:off x="415296" y="867278"/>
            <a:ext cx="4687648" cy="4086402"/>
          </a:xfrm>
          <a:prstGeom prst="rect">
            <a:avLst/>
          </a:prstGeom>
        </p:spPr>
      </p:pic>
      <p:pic>
        <p:nvPicPr>
          <p:cNvPr id="3" name="Picture 2" descr="A white drone with four blades">
            <a:extLst>
              <a:ext uri="{FF2B5EF4-FFF2-40B4-BE49-F238E27FC236}">
                <a16:creationId xmlns:a16="http://schemas.microsoft.com/office/drawing/2014/main" id="{52EE1CE7-3DE2-D21F-B447-76066746E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3" r="12460" b="-1"/>
          <a:stretch/>
        </p:blipFill>
        <p:spPr>
          <a:xfrm>
            <a:off x="5516845" y="795314"/>
            <a:ext cx="5279790" cy="4602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0D189-1AA9-58DB-23D5-B9A2908C624E}"/>
              </a:ext>
            </a:extLst>
          </p:cNvPr>
          <p:cNvSpPr txBox="1">
            <a:spLocks/>
          </p:cNvSpPr>
          <p:nvPr/>
        </p:nvSpPr>
        <p:spPr>
          <a:xfrm>
            <a:off x="7184713" y="4953680"/>
            <a:ext cx="2563486" cy="70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400"/>
              <a:t>Hero 90</a:t>
            </a:r>
          </a:p>
        </p:txBody>
      </p:sp>
    </p:spTree>
    <p:extLst>
      <p:ext uri="{BB962C8B-B14F-4D97-AF65-F5344CB8AC3E}">
        <p14:creationId xmlns:p14="http://schemas.microsoft.com/office/powerpoint/2010/main" val="9927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object with four blades&#10;&#10;Description automatically generated">
            <a:extLst>
              <a:ext uri="{FF2B5EF4-FFF2-40B4-BE49-F238E27FC236}">
                <a16:creationId xmlns:a16="http://schemas.microsoft.com/office/drawing/2014/main" id="{EE541CC3-8D08-8642-41C3-65CC9470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11" y="908456"/>
            <a:ext cx="4887354" cy="37548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0FC6CD-D384-E03C-B20D-6A4DFB34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13" y="5530644"/>
            <a:ext cx="2355971" cy="635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Hero 120</a:t>
            </a:r>
          </a:p>
        </p:txBody>
      </p:sp>
      <p:pic>
        <p:nvPicPr>
          <p:cNvPr id="20" name="Picture 19" descr="A white object with wings&#10;&#10;Description automatically generated">
            <a:extLst>
              <a:ext uri="{FF2B5EF4-FFF2-40B4-BE49-F238E27FC236}">
                <a16:creationId xmlns:a16="http://schemas.microsoft.com/office/drawing/2014/main" id="{BF36FCA0-88DD-0174-23ED-961E2E4E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965" y="908456"/>
            <a:ext cx="6615296" cy="441571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A5F06BE-7E1D-B434-BA32-9888EF1E2B70}"/>
              </a:ext>
            </a:extLst>
          </p:cNvPr>
          <p:cNvSpPr txBox="1">
            <a:spLocks/>
          </p:cNvSpPr>
          <p:nvPr/>
        </p:nvSpPr>
        <p:spPr>
          <a:xfrm>
            <a:off x="8155857" y="5418602"/>
            <a:ext cx="2182763" cy="1061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400"/>
              <a:t>Hero 400</a:t>
            </a:r>
            <a:br>
              <a:rPr lang="en-US" sz="3400"/>
            </a:br>
            <a:endParaRPr lang="en-US" sz="3400"/>
          </a:p>
        </p:txBody>
      </p:sp>
    </p:spTree>
    <p:extLst>
      <p:ext uri="{BB962C8B-B14F-4D97-AF65-F5344CB8AC3E}">
        <p14:creationId xmlns:p14="http://schemas.microsoft.com/office/powerpoint/2010/main" val="15130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irplane with propellers&#10;&#10;Description automatically generated">
            <a:extLst>
              <a:ext uri="{FF2B5EF4-FFF2-40B4-BE49-F238E27FC236}">
                <a16:creationId xmlns:a16="http://schemas.microsoft.com/office/drawing/2014/main" id="{FD74917E-2C6E-B109-6BB9-1C56A30E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36" y="3584227"/>
            <a:ext cx="8288033" cy="3273773"/>
          </a:xfrm>
          <a:prstGeom prst="rect">
            <a:avLst/>
          </a:prstGeom>
        </p:spPr>
      </p:pic>
      <p:pic>
        <p:nvPicPr>
          <p:cNvPr id="4" name="Picture 3" descr="A white drone with a propeller&#10;&#10;Description automatically generated">
            <a:extLst>
              <a:ext uri="{FF2B5EF4-FFF2-40B4-BE49-F238E27FC236}">
                <a16:creationId xmlns:a16="http://schemas.microsoft.com/office/drawing/2014/main" id="{709569AF-4267-20F7-7367-28AD82D1D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7"/>
          <a:stretch/>
        </p:blipFill>
        <p:spPr>
          <a:xfrm>
            <a:off x="985968" y="609601"/>
            <a:ext cx="6428369" cy="281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D9F5B-E2DD-F4D7-4534-29859858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305" y="2688673"/>
            <a:ext cx="2774870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Hero 900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6402AB-1F84-19CA-1035-F44D392F34EA}"/>
              </a:ext>
            </a:extLst>
          </p:cNvPr>
          <p:cNvSpPr txBox="1">
            <a:spLocks/>
          </p:cNvSpPr>
          <p:nvPr/>
        </p:nvSpPr>
        <p:spPr>
          <a:xfrm>
            <a:off x="266032" y="5316235"/>
            <a:ext cx="3300904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/>
              <a:t>Hero 1250</a:t>
            </a:r>
          </a:p>
        </p:txBody>
      </p:sp>
    </p:spTree>
    <p:extLst>
      <p:ext uri="{BB962C8B-B14F-4D97-AF65-F5344CB8AC3E}">
        <p14:creationId xmlns:p14="http://schemas.microsoft.com/office/powerpoint/2010/main" val="2651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Tata ALS 50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rone on a stand&#10;&#10;Description automatically generated">
            <a:extLst>
              <a:ext uri="{FF2B5EF4-FFF2-40B4-BE49-F238E27FC236}">
                <a16:creationId xmlns:a16="http://schemas.microsoft.com/office/drawing/2014/main" id="{6503DFC9-E198-2AFE-07F9-9A33BC1AE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59"/>
          <a:stretch/>
        </p:blipFill>
        <p:spPr>
          <a:xfrm>
            <a:off x="264347" y="3675954"/>
            <a:ext cx="5844331" cy="2656396"/>
          </a:xfrm>
          <a:prstGeom prst="rect">
            <a:avLst/>
          </a:prstGeom>
        </p:spPr>
      </p:pic>
      <p:pic>
        <p:nvPicPr>
          <p:cNvPr id="10" name="Picture 9" descr="A close-up of a helicopter&#10;&#10;Description automatically generated">
            <a:extLst>
              <a:ext uri="{FF2B5EF4-FFF2-40B4-BE49-F238E27FC236}">
                <a16:creationId xmlns:a16="http://schemas.microsoft.com/office/drawing/2014/main" id="{C253F7A7-F146-946E-43A0-B608699F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34" y="3675954"/>
            <a:ext cx="5106337" cy="2656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53BA0-C50D-959C-FBE5-FBF008A2A8A9}"/>
              </a:ext>
            </a:extLst>
          </p:cNvPr>
          <p:cNvSpPr txBox="1"/>
          <p:nvPr/>
        </p:nvSpPr>
        <p:spPr>
          <a:xfrm>
            <a:off x="264347" y="1264067"/>
            <a:ext cx="11842955" cy="12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The ALS-50 is an advanced weapon system with unique VTOL capability, adaptability, and versatility to engage air, ground, and naval targets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2.5 m long with wingspan of 3.8 m, can carry 6 kg payload </a:t>
            </a:r>
            <a:r>
              <a:rPr lang="en-US" b="1" i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 km at 100 km/h.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8690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ALPHA-S loitering Munition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and Developed by </a:t>
            </a:r>
            <a:r>
              <a:rPr lang="en-US" b="1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NewSpace Research and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for ISR and as a Loitering munition UAV</a:t>
            </a:r>
            <a:endParaRPr lang="en-US" b="1" i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aunches from a tube, flies to the target area, and crashes into its target while detonating its explosive warhead.</a:t>
            </a: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6F0D6-7AC6-1B7E-0C68-8367A75D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144" y="3080551"/>
            <a:ext cx="6219604" cy="3249228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6D6CE8C-8B89-7CC8-642B-311B650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324650"/>
              </p:ext>
            </p:extLst>
          </p:nvPr>
        </p:nvGraphicFramePr>
        <p:xfrm>
          <a:off x="101742" y="3080550"/>
          <a:ext cx="5123402" cy="32731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6452">
                  <a:extLst>
                    <a:ext uri="{9D8B030D-6E8A-4147-A177-3AD203B41FA5}">
                      <a16:colId xmlns:a16="http://schemas.microsoft.com/office/drawing/2014/main" val="2715627800"/>
                    </a:ext>
                  </a:extLst>
                </a:gridCol>
                <a:gridCol w="2916950">
                  <a:extLst>
                    <a:ext uri="{9D8B030D-6E8A-4147-A177-3AD203B41FA5}">
                      <a16:colId xmlns:a16="http://schemas.microsoft.com/office/drawing/2014/main" val="836491392"/>
                    </a:ext>
                  </a:extLst>
                </a:gridCol>
              </a:tblGrid>
              <a:tr h="4332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592875"/>
                  </a:ext>
                </a:extLst>
              </a:tr>
              <a:tr h="4332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kg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82513"/>
                  </a:ext>
                </a:extLst>
              </a:tr>
              <a:tr h="4332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 &amp; Endurance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km/50 min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83127"/>
                  </a:ext>
                </a:extLst>
              </a:tr>
              <a:tr h="4332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Speed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70-80 kmph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75804"/>
                  </a:ext>
                </a:extLst>
              </a:tr>
              <a:tr h="4332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Speed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120-150 kmph(claimed)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16842"/>
                  </a:ext>
                </a:extLst>
              </a:tr>
              <a:tr h="10830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Claimed Launch platforms</a:t>
                      </a:r>
                    </a:p>
                    <a:p>
                      <a:endParaRPr 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Fighter jet/Helicopter</a:t>
                      </a:r>
                    </a:p>
                    <a:p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Tube launched</a:t>
                      </a:r>
                    </a:p>
                    <a:p>
                      <a:endParaRPr 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98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 Striker(Elbit systems product)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85745" y="1119217"/>
            <a:ext cx="1184295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and Developed by Elbit systems and has been sold to Indian ar</a:t>
            </a: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under the JV with Alpha design Technologies.</a:t>
            </a:r>
            <a:endParaRPr lang="en-US" b="1" i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for ISTAR (</a:t>
            </a:r>
            <a:r>
              <a:rPr lang="fr-FR" b="1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surveillance, Target acquisition, and reconnaissance) missions</a:t>
            </a:r>
            <a:r>
              <a:rPr lang="fr-FR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</a:t>
            </a:r>
            <a:endParaRPr lang="en-US" b="1" i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pneumatic launcher to launch, flies to the target area, and crashes into its target while detonating its explosive warhead.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abort, go-around, and re-engage capabilities and also comes with optional parachute assisted recovery system.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4" name="Picture 3" descr="A plane flying in the sky&#10;&#10;Description automatically generated">
            <a:extLst>
              <a:ext uri="{FF2B5EF4-FFF2-40B4-BE49-F238E27FC236}">
                <a16:creationId xmlns:a16="http://schemas.microsoft.com/office/drawing/2014/main" id="{03009C8F-6BFF-F4CF-ECA5-A1C90617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61" y="3627889"/>
            <a:ext cx="5122416" cy="3167353"/>
          </a:xfrm>
          <a:prstGeom prst="rect">
            <a:avLst/>
          </a:prstGeom>
        </p:spPr>
      </p:pic>
      <p:pic>
        <p:nvPicPr>
          <p:cNvPr id="12" name="Picture 11" descr="A plane flying in the sky&#10;&#10;Description automatically generated">
            <a:extLst>
              <a:ext uri="{FF2B5EF4-FFF2-40B4-BE49-F238E27FC236}">
                <a16:creationId xmlns:a16="http://schemas.microsoft.com/office/drawing/2014/main" id="{6E90E653-D842-DDDA-1239-0553DA5B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12" y="3627889"/>
            <a:ext cx="5717304" cy="31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80514C-06DF-A370-9214-96F18FA9E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06198"/>
              </p:ext>
            </p:extLst>
          </p:nvPr>
        </p:nvGraphicFramePr>
        <p:xfrm>
          <a:off x="1944210" y="195882"/>
          <a:ext cx="805204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10035">
                  <a:extLst>
                    <a:ext uri="{9D8B030D-6E8A-4147-A177-3AD203B41FA5}">
                      <a16:colId xmlns:a16="http://schemas.microsoft.com/office/drawing/2014/main" val="3390049778"/>
                    </a:ext>
                  </a:extLst>
                </a:gridCol>
                <a:gridCol w="5442012">
                  <a:extLst>
                    <a:ext uri="{9D8B030D-6E8A-4147-A177-3AD203B41FA5}">
                      <a16:colId xmlns:a16="http://schemas.microsoft.com/office/drawing/2014/main" val="230023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 to 100 km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Endurance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hrs./5 kg    and 1hrs/10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1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22-50 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9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5-10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1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Catapult launcher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5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Recovery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Parachute assisted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77496"/>
                  </a:ext>
                </a:extLst>
              </a:tr>
            </a:tbl>
          </a:graphicData>
        </a:graphic>
      </p:graphicFrame>
      <p:pic>
        <p:nvPicPr>
          <p:cNvPr id="4" name="Online Media 3" title="SkyStriker | Cost-Effective Loitering Munition">
            <a:hlinkClick r:id="" action="ppaction://media"/>
            <a:extLst>
              <a:ext uri="{FF2B5EF4-FFF2-40B4-BE49-F238E27FC236}">
                <a16:creationId xmlns:a16="http://schemas.microsoft.com/office/drawing/2014/main" id="{5FFF8F0C-D760-17B0-C329-93BDCD76DA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8497" y="2562692"/>
            <a:ext cx="7625918" cy="40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WARMATE loitering munition</a:t>
            </a:r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(WB GROUP)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85745" y="1119217"/>
            <a:ext cx="1184295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 a 100 of such system to Indian army.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as Reconnaissance &amp; Strike system (ISTAR) and can be equipped with a laser-seeking Warhead.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catapult launcher to launch, flies to the target area, and crashes into its target.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Parachute assisted recovery.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09C8F-6BFF-F4CF-ECA5-A1C90617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9185" y="3566041"/>
            <a:ext cx="4887367" cy="275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90E653-D842-DDDA-1239-0553DA5B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4645" y="3566041"/>
            <a:ext cx="5828795" cy="27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6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80514C-06DF-A370-9214-96F18FA9E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7642"/>
              </p:ext>
            </p:extLst>
          </p:nvPr>
        </p:nvGraphicFramePr>
        <p:xfrm>
          <a:off x="1944210" y="71594"/>
          <a:ext cx="8052047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10035">
                  <a:extLst>
                    <a:ext uri="{9D8B030D-6E8A-4147-A177-3AD203B41FA5}">
                      <a16:colId xmlns:a16="http://schemas.microsoft.com/office/drawing/2014/main" val="3390049778"/>
                    </a:ext>
                  </a:extLst>
                </a:gridCol>
                <a:gridCol w="5442012">
                  <a:extLst>
                    <a:ext uri="{9D8B030D-6E8A-4147-A177-3AD203B41FA5}">
                      <a16:colId xmlns:a16="http://schemas.microsoft.com/office/drawing/2014/main" val="230023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 RLOS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km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Endurance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1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22-42 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9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MTOW/Warhead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 kg/1.4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1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Span/ Fuselage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m/1.1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2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Altitude AGL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150-3000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1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Launch/Recovery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Catapult/Parachute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5091"/>
                  </a:ext>
                </a:extLst>
              </a:tr>
            </a:tbl>
          </a:graphicData>
        </a:graphic>
      </p:graphicFrame>
      <p:pic>
        <p:nvPicPr>
          <p:cNvPr id="3" name="Online Media 2" title="Loitering munitions system WARMATE">
            <a:hlinkClick r:id="" action="ppaction://media"/>
            <a:extLst>
              <a:ext uri="{FF2B5EF4-FFF2-40B4-BE49-F238E27FC236}">
                <a16:creationId xmlns:a16="http://schemas.microsoft.com/office/drawing/2014/main" id="{CDA95B34-D5D6-3A45-E72E-AAAB058C01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4625" y="2744058"/>
            <a:ext cx="7111014" cy="3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Industries (Nagastra Series)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7A33DF-DE7B-4A8E-3488-870BD05E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593" y="2892897"/>
            <a:ext cx="3562847" cy="1886213"/>
          </a:xfrm>
          <a:prstGeom prst="rect">
            <a:avLst/>
          </a:prstGeom>
        </p:spPr>
      </p:pic>
      <p:pic>
        <p:nvPicPr>
          <p:cNvPr id="14" name="Picture 13" descr="A close-up of a drone&#10;&#10;Description automatically generated">
            <a:extLst>
              <a:ext uri="{FF2B5EF4-FFF2-40B4-BE49-F238E27FC236}">
                <a16:creationId xmlns:a16="http://schemas.microsoft.com/office/drawing/2014/main" id="{9A495300-D88F-0F38-9EEB-29BBADD3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30" y="3965103"/>
            <a:ext cx="4067743" cy="2410161"/>
          </a:xfrm>
          <a:prstGeom prst="rect">
            <a:avLst/>
          </a:prstGeom>
        </p:spPr>
      </p:pic>
      <p:pic>
        <p:nvPicPr>
          <p:cNvPr id="16" name="Picture 15" descr="A close-up of a plane&#10;&#10;Description automatically generated">
            <a:extLst>
              <a:ext uri="{FF2B5EF4-FFF2-40B4-BE49-F238E27FC236}">
                <a16:creationId xmlns:a16="http://schemas.microsoft.com/office/drawing/2014/main" id="{F5BAC8C7-6AD9-B102-6E28-4785CEEF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9" y="2458051"/>
            <a:ext cx="3105982" cy="2936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0EDCFA-7E60-6826-2864-CE4AF8882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622" y="5056186"/>
            <a:ext cx="714475" cy="31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119217"/>
            <a:ext cx="1184295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and Developed by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Industries India Limited.</a:t>
            </a:r>
            <a:endParaRPr lang="en-US" b="1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for ISR and as a Loitering munition UAV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are Three Variants Namely LM-0,1,2 and These are also known as </a:t>
            </a:r>
            <a:r>
              <a:rPr lang="en-US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NAGASTRA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 of drones.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Zee Motion Technologies(Backed by Solar g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roup) offers LM 0 with name of </a:t>
            </a:r>
            <a:r>
              <a:rPr lang="en-US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TRINETRA.</a:t>
            </a:r>
            <a:endParaRPr lang="en-US" b="1" i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9675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Air Launched Tail sitter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349045" y="5098534"/>
            <a:ext cx="118429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Mainly being used for ISR (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surveillance, reconnaissance) Missions</a:t>
            </a:r>
            <a:endParaRPr lang="en-US" b="1" i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Lunched ballistically and the uses fixed wing flight for reaching its target and then Hover over target.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B718E-449D-1614-48FD-795DF524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981" y="1119217"/>
            <a:ext cx="8790038" cy="3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9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68D5F11-3F77-623D-0263-6ADD59B14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896255"/>
              </p:ext>
            </p:extLst>
          </p:nvPr>
        </p:nvGraphicFramePr>
        <p:xfrm>
          <a:off x="636232" y="211588"/>
          <a:ext cx="10919536" cy="25296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1662">
                  <a:extLst>
                    <a:ext uri="{9D8B030D-6E8A-4147-A177-3AD203B41FA5}">
                      <a16:colId xmlns:a16="http://schemas.microsoft.com/office/drawing/2014/main" val="303951324"/>
                    </a:ext>
                  </a:extLst>
                </a:gridCol>
                <a:gridCol w="2698812">
                  <a:extLst>
                    <a:ext uri="{9D8B030D-6E8A-4147-A177-3AD203B41FA5}">
                      <a16:colId xmlns:a16="http://schemas.microsoft.com/office/drawing/2014/main" val="960609970"/>
                    </a:ext>
                  </a:extLst>
                </a:gridCol>
                <a:gridCol w="3071673">
                  <a:extLst>
                    <a:ext uri="{9D8B030D-6E8A-4147-A177-3AD203B41FA5}">
                      <a16:colId xmlns:a16="http://schemas.microsoft.com/office/drawing/2014/main" val="460497085"/>
                    </a:ext>
                  </a:extLst>
                </a:gridCol>
                <a:gridCol w="2947389">
                  <a:extLst>
                    <a:ext uri="{9D8B030D-6E8A-4147-A177-3AD203B41FA5}">
                      <a16:colId xmlns:a16="http://schemas.microsoft.com/office/drawing/2014/main" val="1111430545"/>
                    </a:ext>
                  </a:extLst>
                </a:gridCol>
              </a:tblGrid>
              <a:tr h="377917">
                <a:tc gridSpan="4"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Specifications of LM(loitering Munition</a:t>
                      </a:r>
                      <a:r>
                        <a:rPr 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60621"/>
                  </a:ext>
                </a:extLst>
              </a:tr>
              <a:tr h="3779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LM-0/TRINETRA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LM-1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LM-2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30872"/>
                  </a:ext>
                </a:extLst>
              </a:tr>
              <a:tr h="377917">
                <a:tc>
                  <a:txBody>
                    <a:bodyPr/>
                    <a:lstStyle/>
                    <a:p>
                      <a:r>
                        <a:rPr lang="en-US"/>
                        <a:t>Weight (estimates)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5.5 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10-15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25-30kg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50042"/>
                  </a:ext>
                </a:extLst>
              </a:tr>
              <a:tr h="377917">
                <a:tc>
                  <a:txBody>
                    <a:bodyPr/>
                    <a:lstStyle/>
                    <a:p>
                      <a:r>
                        <a:rPr lang="en-US"/>
                        <a:t>Range/Endurance/speed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 km/60 min/20m/s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 km/60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 km/ 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69591"/>
                  </a:ext>
                </a:extLst>
              </a:tr>
              <a:tr h="377917">
                <a:tc>
                  <a:txBody>
                    <a:bodyPr/>
                    <a:lstStyle/>
                    <a:p>
                      <a:r>
                        <a:rPr lang="en-US"/>
                        <a:t>Warhead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13047"/>
                  </a:ext>
                </a:extLst>
              </a:tr>
              <a:tr h="377917">
                <a:tc>
                  <a:txBody>
                    <a:bodyPr/>
                    <a:lstStyle/>
                    <a:p>
                      <a:r>
                        <a:rPr lang="en-US"/>
                        <a:t>Launch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Hand Launched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Tube/Catapult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Vehicle Mounted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89557"/>
                  </a:ext>
                </a:extLst>
              </a:tr>
            </a:tbl>
          </a:graphicData>
        </a:graphic>
      </p:graphicFrame>
      <p:pic>
        <p:nvPicPr>
          <p:cNvPr id="7" name="Picture 6" descr="A person standing next to a model airplane&#10;&#10;Description automatically generated">
            <a:extLst>
              <a:ext uri="{FF2B5EF4-FFF2-40B4-BE49-F238E27FC236}">
                <a16:creationId xmlns:a16="http://schemas.microsoft.com/office/drawing/2014/main" id="{21046C2F-D76C-B2C9-904D-8B065392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2" y="3077671"/>
            <a:ext cx="4169659" cy="2746080"/>
          </a:xfrm>
          <a:prstGeom prst="rect">
            <a:avLst/>
          </a:prstGeom>
        </p:spPr>
      </p:pic>
      <p:pic>
        <p:nvPicPr>
          <p:cNvPr id="9" name="Picture 8" descr="A model of a plane&#10;&#10;Description automatically generated">
            <a:extLst>
              <a:ext uri="{FF2B5EF4-FFF2-40B4-BE49-F238E27FC236}">
                <a16:creationId xmlns:a16="http://schemas.microsoft.com/office/drawing/2014/main" id="{592B9E8F-134E-1EAB-05DD-306A027C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92" y="3077671"/>
            <a:ext cx="6617660" cy="27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3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4563BC-4956-8418-6C6B-FA8FC9D3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1614A-2F02-5FF4-70B4-7C9B61BC894E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88835-9B1F-EDDD-6AD8-3562141407B2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Lancet family loitering munitions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51D4E-3B03-E2E3-1E63-E32E54681333}"/>
              </a:ext>
            </a:extLst>
          </p:cNvPr>
          <p:cNvSpPr txBox="1"/>
          <p:nvPr/>
        </p:nvSpPr>
        <p:spPr>
          <a:xfrm>
            <a:off x="251669" y="1524000"/>
            <a:ext cx="11552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Designed and developed by the Russian company </a:t>
            </a:r>
            <a:r>
              <a:rPr lang="en-US" b="1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Zala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Group, a subdivision of the Kalashnikov Group.</a:t>
            </a:r>
          </a:p>
          <a:p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the Lancet-3 is based on a cylindrical fuselage with two pairs of X-shaped wings mounted at the front and rear of the fuselage.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white airplane in a room&#10;&#10;Description automatically generated">
            <a:extLst>
              <a:ext uri="{FF2B5EF4-FFF2-40B4-BE49-F238E27FC236}">
                <a16:creationId xmlns:a16="http://schemas.microsoft.com/office/drawing/2014/main" id="{FDD67608-4B61-C567-D856-0A5CF6A5A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28"/>
          <a:stretch/>
        </p:blipFill>
        <p:spPr>
          <a:xfrm>
            <a:off x="487668" y="3275085"/>
            <a:ext cx="2965141" cy="3502448"/>
          </a:xfrm>
          <a:prstGeom prst="rect">
            <a:avLst/>
          </a:prstGeom>
        </p:spPr>
      </p:pic>
      <p:pic>
        <p:nvPicPr>
          <p:cNvPr id="10" name="Picture 9" descr="A white object with a green logo on it&#10;&#10;Description automatically generated">
            <a:extLst>
              <a:ext uri="{FF2B5EF4-FFF2-40B4-BE49-F238E27FC236}">
                <a16:creationId xmlns:a16="http://schemas.microsoft.com/office/drawing/2014/main" id="{19E7619E-99F3-36FB-F602-F0BEAEB5C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807" y="3275085"/>
            <a:ext cx="799259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46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drone on a blue background&#10;&#10;Description automatically generated">
            <a:extLst>
              <a:ext uri="{FF2B5EF4-FFF2-40B4-BE49-F238E27FC236}">
                <a16:creationId xmlns:a16="http://schemas.microsoft.com/office/drawing/2014/main" id="{16DD911C-F38F-1ED9-FA0B-714719D0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895" y="2796467"/>
            <a:ext cx="6096000" cy="3830741"/>
          </a:xfrm>
          <a:prstGeom prst="rect">
            <a:avLst/>
          </a:prstGeom>
        </p:spPr>
      </p:pic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89BEC507-EE88-D8DC-7160-999F06198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99030"/>
              </p:ext>
            </p:extLst>
          </p:nvPr>
        </p:nvGraphicFramePr>
        <p:xfrm>
          <a:off x="1534851" y="570377"/>
          <a:ext cx="812799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468781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319314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3142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Lancet-3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Lancet-1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4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Endurance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7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MTOW/Payload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 kg/3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 kg/1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99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80-110 kmph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175094"/>
                  </a:ext>
                </a:extLst>
              </a:tr>
            </a:tbl>
          </a:graphicData>
        </a:graphic>
      </p:graphicFrame>
      <p:pic>
        <p:nvPicPr>
          <p:cNvPr id="28" name="Picture 27" descr="A close-up of a model of a missile&#10;&#10;Description automatically generated">
            <a:extLst>
              <a:ext uri="{FF2B5EF4-FFF2-40B4-BE49-F238E27FC236}">
                <a16:creationId xmlns:a16="http://schemas.microsoft.com/office/drawing/2014/main" id="{089C33B1-F47C-2D6A-6EFA-DEE2DD16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2796467"/>
            <a:ext cx="5490665" cy="31515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08FAEC-0E8B-F1D0-FCA7-00FFAFA33B13}"/>
              </a:ext>
            </a:extLst>
          </p:cNvPr>
          <p:cNvSpPr txBox="1"/>
          <p:nvPr/>
        </p:nvSpPr>
        <p:spPr>
          <a:xfrm>
            <a:off x="1819923" y="6103988"/>
            <a:ext cx="259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Lancet-1</a:t>
            </a:r>
            <a:endParaRPr 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4563BC-4956-8418-6C6B-FA8FC9D3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21614A-2F02-5FF4-70B4-7C9B61BC894E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88835-9B1F-EDDD-6AD8-3562141407B2}"/>
              </a:ext>
            </a:extLst>
          </p:cNvPr>
          <p:cNvSpPr/>
          <p:nvPr/>
        </p:nvSpPr>
        <p:spPr>
          <a:xfrm>
            <a:off x="1041778" y="152517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CH-901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i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China Aerospace Science and Technology Corporation)</a:t>
            </a:r>
            <a:endParaRPr lang="en-US" sz="2400" b="1" i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51D4E-3B03-E2E3-1E63-E32E54681333}"/>
              </a:ext>
            </a:extLst>
          </p:cNvPr>
          <p:cNvSpPr txBox="1"/>
          <p:nvPr/>
        </p:nvSpPr>
        <p:spPr>
          <a:xfrm>
            <a:off x="251669" y="1247001"/>
            <a:ext cx="11552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CH-901 can be readied and launched from its tube in 3 minutes and can also be launched with  from the new 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FH-97 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unveiled at 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Airshow China 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2021.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 looks similar to switchblade.</a:t>
            </a: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7619E-99F3-36FB-F602-F0BEAEB5CD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7927" y="2653308"/>
            <a:ext cx="5924096" cy="3505689"/>
          </a:xfrm>
          <a:prstGeom prst="rect">
            <a:avLst/>
          </a:prstGeom>
        </p:spPr>
      </p:pic>
      <p:pic>
        <p:nvPicPr>
          <p:cNvPr id="3" name="Online Media 2" title="Chinese suicide drone swarm deployment demonstration">
            <a:hlinkClick r:id="" action="ppaction://media"/>
            <a:extLst>
              <a:ext uri="{FF2B5EF4-FFF2-40B4-BE49-F238E27FC236}">
                <a16:creationId xmlns:a16="http://schemas.microsoft.com/office/drawing/2014/main" id="{542C5953-7AE7-6AE9-4084-2E7D23FA64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34597" y="2814798"/>
            <a:ext cx="5633110" cy="31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411BC0-FFE8-EC9F-07CD-1D5741CBE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95499"/>
              </p:ext>
            </p:extLst>
          </p:nvPr>
        </p:nvGraphicFramePr>
        <p:xfrm>
          <a:off x="701336" y="140612"/>
          <a:ext cx="10511161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633">
                  <a:extLst>
                    <a:ext uri="{9D8B030D-6E8A-4147-A177-3AD203B41FA5}">
                      <a16:colId xmlns:a16="http://schemas.microsoft.com/office/drawing/2014/main" val="242785370"/>
                    </a:ext>
                  </a:extLst>
                </a:gridCol>
                <a:gridCol w="3527264">
                  <a:extLst>
                    <a:ext uri="{9D8B030D-6E8A-4147-A177-3AD203B41FA5}">
                      <a16:colId xmlns:a16="http://schemas.microsoft.com/office/drawing/2014/main" val="2915469465"/>
                    </a:ext>
                  </a:extLst>
                </a:gridCol>
                <a:gridCol w="3527264">
                  <a:extLst>
                    <a:ext uri="{9D8B030D-6E8A-4147-A177-3AD203B41FA5}">
                      <a16:colId xmlns:a16="http://schemas.microsoft.com/office/drawing/2014/main" val="2096003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Reconnaissance-I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Reconnaissance-II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315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MTOW/ 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kg/0.5 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kg/1.5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777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 (when folded)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0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739 mm (propellers included)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1069 mm (propeller included)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89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positioning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 (CEP)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 (CEP)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1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Takeoff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Canister launch (cool gas/rocket/pressure)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Canister launch (cool gas/rocket/pressure)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65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Recovery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Parachute (reconnaissance version)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Parachute (reconnaissance version)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170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radius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8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36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Cruise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m/s to 40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m/s to 40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61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flight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1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turning radius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46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 ~ 150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m ~ 300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9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990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897622" y="147331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Spike Firefly 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Designed and Developed by Rafael Advance defense system LTD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 enemy behind the cover and 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Situational Awareness.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Dimension 80mm </a:t>
            </a:r>
            <a:r>
              <a:rPr lang="en-US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80mm </a:t>
            </a:r>
            <a:r>
              <a:rPr lang="en-US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400mm .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4" name="Picture 3" descr="A drone flying in the sky&#10;&#10;Description automatically generated">
            <a:extLst>
              <a:ext uri="{FF2B5EF4-FFF2-40B4-BE49-F238E27FC236}">
                <a16:creationId xmlns:a16="http://schemas.microsoft.com/office/drawing/2014/main" id="{8CBA1741-A03A-B7C1-869E-35A0AC86D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1" t="-452" r="25604"/>
          <a:stretch/>
        </p:blipFill>
        <p:spPr>
          <a:xfrm>
            <a:off x="3153086" y="2950970"/>
            <a:ext cx="3267379" cy="3865735"/>
          </a:xfrm>
          <a:prstGeom prst="rect">
            <a:avLst/>
          </a:prstGeom>
        </p:spPr>
      </p:pic>
      <p:pic>
        <p:nvPicPr>
          <p:cNvPr id="10" name="Picture 9" descr="A blue and black tower&#10;&#10;Description automatically generated">
            <a:extLst>
              <a:ext uri="{FF2B5EF4-FFF2-40B4-BE49-F238E27FC236}">
                <a16:creationId xmlns:a16="http://schemas.microsoft.com/office/drawing/2014/main" id="{918E41F4-BEB9-8906-66DA-04AA553FA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2950970"/>
            <a:ext cx="2891631" cy="3865735"/>
          </a:xfrm>
          <a:prstGeom prst="rect">
            <a:avLst/>
          </a:prstGeom>
        </p:spPr>
      </p:pic>
      <p:pic>
        <p:nvPicPr>
          <p:cNvPr id="13" name="Picture 12" descr="A close-up of a drone&#10;&#10;Description automatically generated">
            <a:extLst>
              <a:ext uri="{FF2B5EF4-FFF2-40B4-BE49-F238E27FC236}">
                <a16:creationId xmlns:a16="http://schemas.microsoft.com/office/drawing/2014/main" id="{CEA9E51B-4A38-4C5F-072D-A5898832E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565" y="2950969"/>
            <a:ext cx="5725959" cy="38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Online Media 1" title="SPIKE FIREFLY a miniature loitering munition for the maneuvering ground forces">
            <a:hlinkClick r:id="" action="ppaction://media"/>
            <a:extLst>
              <a:ext uri="{FF2B5EF4-FFF2-40B4-BE49-F238E27FC236}">
                <a16:creationId xmlns:a16="http://schemas.microsoft.com/office/drawing/2014/main" id="{D34103BA-3DC6-2F52-3F28-DDF0B434B1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82529" y="3093840"/>
            <a:ext cx="6408002" cy="3620521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9E78226F-D850-DF43-DB1C-A4F16D061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5408"/>
              </p:ext>
            </p:extLst>
          </p:nvPr>
        </p:nvGraphicFramePr>
        <p:xfrm>
          <a:off x="793093" y="143639"/>
          <a:ext cx="10386874" cy="27175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06002">
                  <a:extLst>
                    <a:ext uri="{9D8B030D-6E8A-4147-A177-3AD203B41FA5}">
                      <a16:colId xmlns:a16="http://schemas.microsoft.com/office/drawing/2014/main" val="474776275"/>
                    </a:ext>
                  </a:extLst>
                </a:gridCol>
                <a:gridCol w="5180872">
                  <a:extLst>
                    <a:ext uri="{9D8B030D-6E8A-4147-A177-3AD203B41FA5}">
                      <a16:colId xmlns:a16="http://schemas.microsoft.com/office/drawing/2014/main" val="333158524"/>
                    </a:ext>
                  </a:extLst>
                </a:gridCol>
              </a:tblGrid>
              <a:tr h="1065861">
                <a:tc>
                  <a:txBody>
                    <a:bodyPr/>
                    <a:lstStyle/>
                    <a:p>
                      <a:r>
                        <a:rPr lang="en-IN"/>
                        <a:t>Endurance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Single battery/including Warhead-15min </a:t>
                      </a:r>
                    </a:p>
                    <a:p>
                      <a:r>
                        <a:rPr lang="en-IN"/>
                        <a:t>Double Battery/no Warhead-30 min</a:t>
                      </a:r>
                    </a:p>
                    <a:p>
                      <a:r>
                        <a:rPr lang="en-IN"/>
                        <a:t>Deployed in STBY- 2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9540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r>
                        <a:rPr lang="en-IN"/>
                        <a:t>Range(Urban/open)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500/1000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67982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r>
                        <a:rPr lang="en-IN"/>
                        <a:t>Velocity(</a:t>
                      </a:r>
                      <a:r>
                        <a:rPr lang="en-IN" err="1"/>
                        <a:t>Maneuvering</a:t>
                      </a:r>
                      <a:r>
                        <a:rPr lang="en-IN"/>
                        <a:t> /Dive)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60/70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58489"/>
                  </a:ext>
                </a:extLst>
              </a:tr>
              <a:tr h="550562">
                <a:tc>
                  <a:txBody>
                    <a:bodyPr/>
                    <a:lstStyle/>
                    <a:p>
                      <a:r>
                        <a:rPr lang="en-IN"/>
                        <a:t>Weight/CU/MTOW/Warhead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3/1/15 kg  350g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5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9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i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Sahed</a:t>
            </a:r>
            <a:r>
              <a:rPr lang="en-US" sz="36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136 (Iran)</a:t>
            </a:r>
          </a:p>
        </p:txBody>
      </p:sp>
      <p:pic>
        <p:nvPicPr>
          <p:cNvPr id="10" name="Picture 9" descr="A white airplane with a black background&#10;&#10;Description automatically generated">
            <a:extLst>
              <a:ext uri="{FF2B5EF4-FFF2-40B4-BE49-F238E27FC236}">
                <a16:creationId xmlns:a16="http://schemas.microsoft.com/office/drawing/2014/main" id="{CA9C2CE5-3581-2DBB-FFC8-233FDDD1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30" y="3638300"/>
            <a:ext cx="5568870" cy="2845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05FDD-1BA8-B81F-AE3C-6613A7D2E230}"/>
              </a:ext>
            </a:extLst>
          </p:cNvPr>
          <p:cNvSpPr txBox="1"/>
          <p:nvPr/>
        </p:nvSpPr>
        <p:spPr>
          <a:xfrm>
            <a:off x="349045" y="1207592"/>
            <a:ext cx="118429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Munition designed for long-range ground attack, fired in batches to overwhelm air defenses by consuming their resources.</a:t>
            </a:r>
            <a:endParaRPr lang="en-US" b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launch frame and drone assembly's portability allows for easy mounting on the back of military or commercial trucks, providing flexibility in deployment.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aircraft is launched at a slight upward angle with rocket launch assistance (RATO), utilizing an Iranian-made </a:t>
            </a:r>
            <a:r>
              <a:rPr lang="en-US" b="1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Mado</a:t>
            </a:r>
            <a:r>
              <a:rPr lang="en-US" b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MD-550 piston engine after the rocket is jettisoned, enabling sustained flight.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CA2E3C21-3329-7F53-8A66-884B1B09BC75}"/>
              </a:ext>
            </a:extLst>
          </p:cNvPr>
          <p:cNvGraphicFramePr>
            <a:graphicFrameLocks noGrp="1"/>
          </p:cNvGraphicFramePr>
          <p:nvPr/>
        </p:nvGraphicFramePr>
        <p:xfrm>
          <a:off x="293141" y="4193524"/>
          <a:ext cx="6371459" cy="2103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68735">
                  <a:extLst>
                    <a:ext uri="{9D8B030D-6E8A-4147-A177-3AD203B41FA5}">
                      <a16:colId xmlns:a16="http://schemas.microsoft.com/office/drawing/2014/main" val="1399350103"/>
                    </a:ext>
                  </a:extLst>
                </a:gridCol>
                <a:gridCol w="3202724">
                  <a:extLst>
                    <a:ext uri="{9D8B030D-6E8A-4147-A177-3AD203B41FA5}">
                      <a16:colId xmlns:a16="http://schemas.microsoft.com/office/drawing/2014/main" val="3030794685"/>
                    </a:ext>
                  </a:extLst>
                </a:gridCol>
              </a:tblGrid>
              <a:tr h="614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>
                          <a:effectLst/>
                        </a:rPr>
                        <a:t>Fuselage Length/Wingspan</a:t>
                      </a:r>
                    </a:p>
                    <a:p>
                      <a:pPr fontAlgn="base"/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3.5m/2.5m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46547"/>
                  </a:ext>
                </a:extLst>
              </a:tr>
              <a:tr h="351339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185 km/h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18603"/>
                  </a:ext>
                </a:extLst>
              </a:tr>
              <a:tr h="351339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200kg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578584"/>
                  </a:ext>
                </a:extLst>
              </a:tr>
              <a:tr h="351339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Warhead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Estimated (30–50)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90676"/>
                  </a:ext>
                </a:extLst>
              </a:tr>
              <a:tr h="351339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>
                          <a:effectLst/>
                        </a:rPr>
                        <a:t>Estimated </a:t>
                      </a:r>
                      <a:r>
                        <a:rPr lang="en-IN">
                          <a:effectLst/>
                        </a:rPr>
                        <a:t>(</a:t>
                      </a:r>
                      <a:r>
                        <a:rPr lang="pl-PL">
                          <a:effectLst/>
                        </a:rPr>
                        <a:t>970–1,500</a:t>
                      </a:r>
                      <a:r>
                        <a:rPr lang="en-IN">
                          <a:effectLst/>
                        </a:rPr>
                        <a:t>)</a:t>
                      </a:r>
                      <a:r>
                        <a:rPr lang="pl-PL">
                          <a:effectLst/>
                        </a:rPr>
                        <a:t>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8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D35B8F-31BA-FA7A-A25A-917A101E315F}"/>
              </a:ext>
            </a:extLst>
          </p:cNvPr>
          <p:cNvSpPr/>
          <p:nvPr/>
        </p:nvSpPr>
        <p:spPr>
          <a:xfrm>
            <a:off x="897622" y="147331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5"/>
                </a:solidFill>
              </a:rPr>
              <a:t> </a:t>
            </a:r>
            <a:r>
              <a:rPr lang="en-US" sz="44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Sahed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136</a:t>
            </a:r>
            <a:endParaRPr lang="en-US" sz="3600" b="1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nline Media 3" title="Russia Has &quot;Upgraded&quot;.! How Iranian Shahed-136 Small and Inexpensive Drone Killed HIMAR Ukraine">
            <a:hlinkClick r:id="" action="ppaction://media"/>
            <a:extLst>
              <a:ext uri="{FF2B5EF4-FFF2-40B4-BE49-F238E27FC236}">
                <a16:creationId xmlns:a16="http://schemas.microsoft.com/office/drawing/2014/main" id="{EFC0D859-87A0-4A2C-1229-CA26223291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90057" y="1347854"/>
            <a:ext cx="8109020" cy="45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D35B8F-31BA-FA7A-A25A-917A101E315F}"/>
              </a:ext>
            </a:extLst>
          </p:cNvPr>
          <p:cNvSpPr/>
          <p:nvPr/>
        </p:nvSpPr>
        <p:spPr>
          <a:xfrm>
            <a:off x="897622" y="147331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Design</a:t>
            </a:r>
            <a:endParaRPr lang="en-US" sz="36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red rectangular object with blue tubes&#10;&#10;Description automatically generated">
            <a:extLst>
              <a:ext uri="{FF2B5EF4-FFF2-40B4-BE49-F238E27FC236}">
                <a16:creationId xmlns:a16="http://schemas.microsoft.com/office/drawing/2014/main" id="{86FFCDF7-DB72-F1CD-82CB-4E661D5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50" y="1163765"/>
            <a:ext cx="7518550" cy="4619909"/>
          </a:xfrm>
          <a:prstGeom prst="rect">
            <a:avLst/>
          </a:prstGeom>
        </p:spPr>
      </p:pic>
      <p:pic>
        <p:nvPicPr>
          <p:cNvPr id="10" name="Picture 9" descr="A red rectangular object with blue lines&#10;&#10;Description automatically generated">
            <a:extLst>
              <a:ext uri="{FF2B5EF4-FFF2-40B4-BE49-F238E27FC236}">
                <a16:creationId xmlns:a16="http://schemas.microsoft.com/office/drawing/2014/main" id="{3C26ED25-63E1-260A-004A-9144A8EC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26" y="1123706"/>
            <a:ext cx="3535239" cy="4700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FFB6BE-C584-5131-AFC1-43519D7B7F5E}"/>
              </a:ext>
            </a:extLst>
          </p:cNvPr>
          <p:cNvSpPr txBox="1"/>
          <p:nvPr/>
        </p:nvSpPr>
        <p:spPr>
          <a:xfrm>
            <a:off x="1868129" y="5823734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Wing Folded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8E7D2-8EB8-C046-0868-9F721D37DBAF}"/>
              </a:ext>
            </a:extLst>
          </p:cNvPr>
          <p:cNvSpPr txBox="1"/>
          <p:nvPr/>
        </p:nvSpPr>
        <p:spPr>
          <a:xfrm>
            <a:off x="7659330" y="5976167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Wing Deployed</a:t>
            </a:r>
          </a:p>
        </p:txBody>
      </p:sp>
    </p:spTree>
    <p:extLst>
      <p:ext uri="{BB962C8B-B14F-4D97-AF65-F5344CB8AC3E}">
        <p14:creationId xmlns:p14="http://schemas.microsoft.com/office/powerpoint/2010/main" val="220861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F2786E-9A82-6F2A-2BFA-CA4FED38FF69}"/>
              </a:ext>
            </a:extLst>
          </p:cNvPr>
          <p:cNvSpPr txBox="1"/>
          <p:nvPr/>
        </p:nvSpPr>
        <p:spPr>
          <a:xfrm>
            <a:off x="265473" y="134706"/>
            <a:ext cx="44982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Weight = 946 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Wingspan =  0.765 m (30.1 in)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Chord = 0.08 m (3.15 in)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 = 9.6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Wing Area = 0.0612 m2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Airfoil = S1223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 Cruise Speed =16.8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2725-CF7A-EE58-6054-28966858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37" y="3659204"/>
            <a:ext cx="6661360" cy="3073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B30D4-7708-7BAD-357C-88BA4A75C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73" y="3659204"/>
            <a:ext cx="4793225" cy="3168228"/>
          </a:xfrm>
          <a:prstGeom prst="rect">
            <a:avLst/>
          </a:prstGeom>
        </p:spPr>
      </p:pic>
      <p:pic>
        <p:nvPicPr>
          <p:cNvPr id="7" name="Online Media 6" title="Air-launched Foldable VTOL Tail-sitter UAV - Wing Deployment Flight Demonstration">
            <a:hlinkClick r:id="" action="ppaction://media"/>
            <a:extLst>
              <a:ext uri="{FF2B5EF4-FFF2-40B4-BE49-F238E27FC236}">
                <a16:creationId xmlns:a16="http://schemas.microsoft.com/office/drawing/2014/main" id="{0758E8EF-96BA-1406-AFCA-5402EF5ACD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255337" y="0"/>
            <a:ext cx="6671190" cy="371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2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22402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D35B8F-31BA-FA7A-A25A-917A101E315F}"/>
              </a:ext>
            </a:extLst>
          </p:cNvPr>
          <p:cNvSpPr/>
          <p:nvPr/>
        </p:nvSpPr>
        <p:spPr>
          <a:xfrm>
            <a:off x="897622" y="147331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Design</a:t>
            </a:r>
            <a:endParaRPr lang="en-US" sz="36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FB6BE-C584-5131-AFC1-43519D7B7F5E}"/>
              </a:ext>
            </a:extLst>
          </p:cNvPr>
          <p:cNvSpPr txBox="1"/>
          <p:nvPr/>
        </p:nvSpPr>
        <p:spPr>
          <a:xfrm>
            <a:off x="1868129" y="582373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Isometric view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8E7D2-8EB8-C046-0868-9F721D37DBAF}"/>
              </a:ext>
            </a:extLst>
          </p:cNvPr>
          <p:cNvSpPr txBox="1"/>
          <p:nvPr/>
        </p:nvSpPr>
        <p:spPr>
          <a:xfrm>
            <a:off x="7659330" y="597616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Bottom view</a:t>
            </a:r>
          </a:p>
        </p:txBody>
      </p:sp>
      <p:pic>
        <p:nvPicPr>
          <p:cNvPr id="6" name="Picture 5" descr="A red and blue object&#10;&#10;Description automatically generated">
            <a:extLst>
              <a:ext uri="{FF2B5EF4-FFF2-40B4-BE49-F238E27FC236}">
                <a16:creationId xmlns:a16="http://schemas.microsoft.com/office/drawing/2014/main" id="{43EA4419-69D2-8264-8412-3880C4B3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8" y="1115525"/>
            <a:ext cx="6537071" cy="3804759"/>
          </a:xfrm>
          <a:prstGeom prst="rect">
            <a:avLst/>
          </a:prstGeom>
        </p:spPr>
      </p:pic>
      <p:pic>
        <p:nvPicPr>
          <p:cNvPr id="13" name="Picture 12" descr="A red and blue object with a blue background&#10;&#10;Description automatically generated">
            <a:extLst>
              <a:ext uri="{FF2B5EF4-FFF2-40B4-BE49-F238E27FC236}">
                <a16:creationId xmlns:a16="http://schemas.microsoft.com/office/drawing/2014/main" id="{9B46E268-C65C-FECA-8CE1-4C3254F7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077" y="1115525"/>
            <a:ext cx="3200272" cy="45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0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70C0"/>
            </a:gs>
            <a:gs pos="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313F7-FF89-9CE3-54AF-121C58FD2997}"/>
              </a:ext>
            </a:extLst>
          </p:cNvPr>
          <p:cNvSpPr txBox="1"/>
          <p:nvPr/>
        </p:nvSpPr>
        <p:spPr>
          <a:xfrm>
            <a:off x="2182761" y="2542229"/>
            <a:ext cx="94242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626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4000" i="0">
                <a:solidFill>
                  <a:srgbClr val="FF0000"/>
                </a:solidFill>
                <a:effectLst/>
                <a:latin typeface="Oswald" panose="00000500000000000000" pitchFamily="2" charset="0"/>
              </a:rPr>
              <a:t>ALTIUS-600 (Area-I </a:t>
            </a:r>
            <a:r>
              <a:rPr lang="en-US" sz="1400" i="0">
                <a:solidFill>
                  <a:srgbClr val="FF0000"/>
                </a:solidFill>
                <a:effectLst/>
                <a:latin typeface="Oswald" panose="00000500000000000000" pitchFamily="2" charset="0"/>
              </a:rPr>
              <a:t>us company</a:t>
            </a:r>
            <a:r>
              <a:rPr lang="en-US" sz="4000" i="0">
                <a:solidFill>
                  <a:srgbClr val="FF0000"/>
                </a:solidFill>
                <a:effectLst/>
                <a:latin typeface="Oswald" panose="00000500000000000000" pitchFamily="2" charset="0"/>
              </a:rPr>
              <a:t>)</a:t>
            </a:r>
            <a:endParaRPr lang="en-US" sz="3600" i="0">
              <a:solidFill>
                <a:srgbClr val="FF0000"/>
              </a:solidFill>
              <a:effectLst/>
              <a:latin typeface="Oswal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239F37-2522-395A-1B46-FE37DE834290}"/>
              </a:ext>
            </a:extLst>
          </p:cNvPr>
          <p:cNvSpPr/>
          <p:nvPr/>
        </p:nvSpPr>
        <p:spPr>
          <a:xfrm>
            <a:off x="671063" y="2337469"/>
            <a:ext cx="4711642" cy="432866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3BAF78-45B6-3BBB-513F-509C6B755C60}"/>
              </a:ext>
            </a:extLst>
          </p:cNvPr>
          <p:cNvSpPr/>
          <p:nvPr/>
        </p:nvSpPr>
        <p:spPr>
          <a:xfrm>
            <a:off x="8881509" y="2337469"/>
            <a:ext cx="2989323" cy="21830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A09B88-DC84-9107-AA59-0945427378B2}"/>
              </a:ext>
            </a:extLst>
          </p:cNvPr>
          <p:cNvSpPr/>
          <p:nvPr/>
        </p:nvSpPr>
        <p:spPr>
          <a:xfrm>
            <a:off x="5682280" y="2337469"/>
            <a:ext cx="2989323" cy="21830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5DB65-CF67-BBAF-A7FD-3C5681564FE3}"/>
              </a:ext>
            </a:extLst>
          </p:cNvPr>
          <p:cNvSpPr/>
          <p:nvPr/>
        </p:nvSpPr>
        <p:spPr>
          <a:xfrm>
            <a:off x="5682281" y="4665672"/>
            <a:ext cx="6188551" cy="218306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13C33-86ED-847D-71A5-0477B8B4D6B4}"/>
              </a:ext>
            </a:extLst>
          </p:cNvPr>
          <p:cNvSpPr txBox="1"/>
          <p:nvPr/>
        </p:nvSpPr>
        <p:spPr>
          <a:xfrm>
            <a:off x="671063" y="1366887"/>
            <a:ext cx="1077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rebuchet MS" panose="020B0603020202020204" pitchFamily="34" charset="0"/>
              <a:buChar char="●"/>
            </a:pPr>
            <a:r>
              <a:rPr lang="en-US" sz="1800" b="1">
                <a:solidFill>
                  <a:srgbClr val="151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i="0">
                <a:solidFill>
                  <a:srgbClr val="151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 of ALTIUS (air-launched, tube-integrated, unmanned system) family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F19877-57DE-86A9-B5CC-3693F34B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Avenir LT W01_85 Heavy1475544"/>
              </a:rPr>
              <a:t>S</a:t>
            </a:r>
            <a:r>
              <a:rPr lang="en-US" b="1" i="0">
                <a:solidFill>
                  <a:schemeClr val="bg1"/>
                </a:solidFill>
                <a:effectLst/>
                <a:latin typeface="Avenir LT W01_85 Heavy1475544"/>
              </a:rPr>
              <a:t>pecifications:</a:t>
            </a:r>
            <a:br>
              <a:rPr lang="en-US" b="0" i="0">
                <a:solidFill>
                  <a:srgbClr val="FFFFFF"/>
                </a:solidFill>
                <a:effectLst/>
                <a:latin typeface="Avenir LT W01_85 Heavy1475544"/>
              </a:rPr>
            </a:b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Range : 90 Km                                                               </a:t>
            </a:r>
            <a:r>
              <a:rPr lang="en-US" sz="2000" b="1" i="0">
                <a:solidFill>
                  <a:schemeClr val="bg1"/>
                </a:solidFill>
                <a:effectLst/>
                <a:latin typeface="-apple-system"/>
              </a:rPr>
              <a:t>Gross weight</a:t>
            </a:r>
            <a:r>
              <a:rPr lang="en-US" sz="1100" b="0" i="0">
                <a:solidFill>
                  <a:schemeClr val="bg1"/>
                </a:solidFill>
                <a:effectLst/>
                <a:latin typeface="-apple-system"/>
              </a:rPr>
              <a:t>:</a:t>
            </a: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:  12.25 Kg </a:t>
            </a: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cruise speed: 60 km/h </a:t>
            </a: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Speed: 90 km/h(max)</a:t>
            </a: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r>
              <a:rPr lang="en-US" sz="2000" b="1">
                <a:solidFill>
                  <a:schemeClr val="bg1"/>
                </a:solidFill>
                <a:latin typeface="Avenir LT W01_85 Heavy1475544"/>
              </a:rPr>
              <a:t>Launch</a:t>
            </a: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 method: Tube launched </a:t>
            </a:r>
            <a:b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</a:br>
            <a:br>
              <a:rPr lang="en-US" sz="2000" b="1" i="0">
                <a:solidFill>
                  <a:schemeClr val="tx1"/>
                </a:solidFill>
                <a:effectLst/>
                <a:latin typeface="Avenir LT W01_85 Heavy1475544"/>
              </a:rPr>
            </a:br>
            <a:r>
              <a:rPr lang="en-US" sz="2000" b="1" i="0">
                <a:solidFill>
                  <a:schemeClr val="bg1"/>
                </a:solidFill>
                <a:effectLst/>
                <a:latin typeface="Avenir LT W01_85 Heavy1475544"/>
              </a:rPr>
              <a:t>Variants:- </a:t>
            </a:r>
            <a:r>
              <a:rPr lang="en-US" sz="2000" b="1" i="0">
                <a:solidFill>
                  <a:schemeClr val="bg1"/>
                </a:solidFill>
                <a:effectLst/>
                <a:latin typeface="-apple-system"/>
              </a:rPr>
              <a:t>ALTIUS-700, ALTIUS-900</a:t>
            </a:r>
            <a:br>
              <a:rPr lang="en-US" sz="2000" b="1" i="0">
                <a:solidFill>
                  <a:schemeClr val="tx1"/>
                </a:solidFill>
                <a:effectLst/>
                <a:latin typeface="Avenir LT W01_85 Heavy1475544"/>
              </a:rPr>
            </a:br>
            <a:br>
              <a:rPr lang="en-US" b="0" i="0">
                <a:solidFill>
                  <a:srgbClr val="FFFFFF"/>
                </a:solidFill>
                <a:effectLst/>
                <a:latin typeface="Avenir LT W01_85 Heavy1475544"/>
              </a:rPr>
            </a:br>
            <a:br>
              <a:rPr lang="en-US" b="0" i="0">
                <a:solidFill>
                  <a:srgbClr val="FFFFFF"/>
                </a:solidFill>
                <a:effectLst/>
                <a:latin typeface="Avenir LT W01_85 Heavy1475544"/>
              </a:rPr>
            </a:br>
            <a:br>
              <a:rPr lang="en-US" b="0" i="0">
                <a:solidFill>
                  <a:srgbClr val="FFFFFF"/>
                </a:solidFill>
                <a:effectLst/>
                <a:latin typeface="Avenir LT W01_85 Heavy1475544"/>
              </a:rPr>
            </a:br>
            <a:endParaRPr lang="en-US"/>
          </a:p>
        </p:txBody>
      </p:sp>
      <p:pic>
        <p:nvPicPr>
          <p:cNvPr id="2" name="Online Media 1" title="ALTIUS-600 Loitering Munition">
            <a:hlinkClick r:id="" action="ppaction://media"/>
            <a:extLst>
              <a:ext uri="{FF2B5EF4-FFF2-40B4-BE49-F238E27FC236}">
                <a16:creationId xmlns:a16="http://schemas.microsoft.com/office/drawing/2014/main" id="{EDEC0AFA-AA93-667B-6774-35B6B1EE91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39571" y="2169268"/>
            <a:ext cx="8058108" cy="45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accent5"/>
                </a:solidFill>
              </a:rPr>
              <a:t> </a:t>
            </a: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Launched MAV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Mainly being used for ISR (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surveillance, reconnaissance) Missions</a:t>
            </a:r>
            <a:endParaRPr lang="en-US" b="1" i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Can be launched from 40 mm Grenade launcher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Projectile phase of flight allows for saving the stored energy until vehicle reaches designated operating location.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Can focus on a single target for an extended duration or navigate in confined spaces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b="1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B718E-449D-1614-48FD-795DF524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84" y="3170566"/>
            <a:ext cx="6677957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6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459096E-C98B-83CA-EA3E-1FFF0943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22" y="653925"/>
            <a:ext cx="4940709" cy="541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2786E-9A82-6F2A-2BFA-CA4FED38FF69}"/>
              </a:ext>
            </a:extLst>
          </p:cNvPr>
          <p:cNvSpPr txBox="1"/>
          <p:nvPr/>
        </p:nvSpPr>
        <p:spPr>
          <a:xfrm>
            <a:off x="250723" y="899652"/>
            <a:ext cx="584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Endurance &lt;20 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Weight = 366 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D6FF9-397B-FAA1-F12C-7226D852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59" y="1551435"/>
            <a:ext cx="4316363" cy="4791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F969CD-01DC-86BE-CBFC-0AE5ACEC7C47}"/>
              </a:ext>
            </a:extLst>
          </p:cNvPr>
          <p:cNvSpPr txBox="1"/>
          <p:nvPr/>
        </p:nvSpPr>
        <p:spPr>
          <a:xfrm>
            <a:off x="467031" y="5958348"/>
            <a:ext cx="562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highlight>
                  <a:srgbClr val="FFFF00"/>
                </a:highlight>
              </a:rPr>
              <a:t>Rolling/pitching moment created by the thrust-vectoring mechanism</a:t>
            </a:r>
          </a:p>
        </p:txBody>
      </p:sp>
    </p:spTree>
    <p:extLst>
      <p:ext uri="{BB962C8B-B14F-4D97-AF65-F5344CB8AC3E}">
        <p14:creationId xmlns:p14="http://schemas.microsoft.com/office/powerpoint/2010/main" val="384636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1C608-F0F4-9299-D88D-67C9833D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176190"/>
            <a:ext cx="645953" cy="63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217C4A-C3A0-1A48-D67B-5D2C7E0D3E46}"/>
              </a:ext>
            </a:extLst>
          </p:cNvPr>
          <p:cNvCxnSpPr>
            <a:cxnSpLocks/>
          </p:cNvCxnSpPr>
          <p:nvPr/>
        </p:nvCxnSpPr>
        <p:spPr>
          <a:xfrm>
            <a:off x="0" y="1644629"/>
            <a:ext cx="12192000" cy="0"/>
          </a:xfrm>
          <a:prstGeom prst="lin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9CDCFD-19D3-20F2-DC99-B8714C484C7B}"/>
              </a:ext>
            </a:extLst>
          </p:cNvPr>
          <p:cNvSpPr/>
          <p:nvPr/>
        </p:nvSpPr>
        <p:spPr>
          <a:xfrm>
            <a:off x="0" y="939570"/>
            <a:ext cx="12192000" cy="83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kern="1600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HELICOPTER</a:t>
            </a:r>
            <a:r>
              <a:rPr lang="en-US" sz="700" b="1" spc="141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ACFBC-D12D-B213-5720-4E74AE1A5B70}"/>
              </a:ext>
            </a:extLst>
          </p:cNvPr>
          <p:cNvSpPr/>
          <p:nvPr/>
        </p:nvSpPr>
        <p:spPr>
          <a:xfrm>
            <a:off x="1166070" y="143639"/>
            <a:ext cx="11025929" cy="70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5"/>
                </a:solidFill>
              </a:rPr>
              <a:t> </a:t>
            </a:r>
            <a:r>
              <a:rPr lang="en-US" sz="6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– UAV</a:t>
            </a:r>
            <a:r>
              <a:rPr 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DS5, University of Southampton)</a:t>
            </a:r>
            <a:endParaRPr lang="en-US" sz="3600" i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16DD-A4A2-6056-8A93-8948EAD61E60}"/>
              </a:ext>
            </a:extLst>
          </p:cNvPr>
          <p:cNvSpPr txBox="1"/>
          <p:nvPr/>
        </p:nvSpPr>
        <p:spPr>
          <a:xfrm>
            <a:off x="251669" y="1312606"/>
            <a:ext cx="118429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launch from G Type sonobuoy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Parachute assisted launch, Use case can be SIR missions and Maritime missions.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weight of UAV is 2 kg</a:t>
            </a:r>
          </a:p>
          <a:p>
            <a:endParaRPr lang="en-US" b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7EDF24-D247-DDE3-4D2A-6AA690393B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4" b="1374"/>
          <a:stretch/>
        </p:blipFill>
        <p:spPr>
          <a:xfrm>
            <a:off x="574645" y="3343931"/>
            <a:ext cx="4902909" cy="3030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149162-407C-552E-61BC-0ABD14FA99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70" r="8070"/>
          <a:stretch/>
        </p:blipFill>
        <p:spPr>
          <a:xfrm>
            <a:off x="6714448" y="3888349"/>
            <a:ext cx="5757831" cy="29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012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BCFFAC0B8F0F4B9631C652F18E5A21" ma:contentTypeVersion="11" ma:contentTypeDescription="Create a new document." ma:contentTypeScope="" ma:versionID="2af6e115128431399326b32bd29c8720">
  <xsd:schema xmlns:xsd="http://www.w3.org/2001/XMLSchema" xmlns:xs="http://www.w3.org/2001/XMLSchema" xmlns:p="http://schemas.microsoft.com/office/2006/metadata/properties" xmlns:ns3="537e8bb7-01c0-4b26-be17-f8183792039f" targetNamespace="http://schemas.microsoft.com/office/2006/metadata/properties" ma:root="true" ma:fieldsID="82f04e74a5c9009ed37044d174746b4c" ns3:_="">
    <xsd:import namespace="537e8bb7-01c0-4b26-be17-f818379203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e8bb7-01c0-4b26-be17-f818379203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7e8bb7-01c0-4b26-be17-f8183792039f" xsi:nil="true"/>
  </documentManagement>
</p:properties>
</file>

<file path=customXml/itemProps1.xml><?xml version="1.0" encoding="utf-8"?>
<ds:datastoreItem xmlns:ds="http://schemas.openxmlformats.org/officeDocument/2006/customXml" ds:itemID="{B3930311-8EA6-4DD4-8B2A-CDD31C1B31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E901B6-E1CB-45F4-A0DA-4524B7B91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7e8bb7-01c0-4b26-be17-f818379203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39E7AC-5C10-4CBA-95DE-9398D21DFC3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37e8bb7-01c0-4b26-be17-f8183792039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</TotalTime>
  <Words>1739</Words>
  <Application>Microsoft Office PowerPoint</Application>
  <PresentationFormat>Widescreen</PresentationFormat>
  <Paragraphs>390</Paragraphs>
  <Slides>41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-apple-system</vt:lpstr>
      <vt:lpstr>Arial</vt:lpstr>
      <vt:lpstr>Avenir LT W01_85 Heavy1475544</vt:lpstr>
      <vt:lpstr>Linux Libertine</vt:lpstr>
      <vt:lpstr>Oswald</vt:lpstr>
      <vt:lpstr>Roboto</vt:lpstr>
      <vt:lpstr>Söhne</vt:lpstr>
      <vt:lpstr>Times New Roman</vt:lpstr>
      <vt:lpstr>Trebuchet MS</vt:lpstr>
      <vt:lpstr>Wingdings</vt:lpstr>
      <vt:lpstr>Wingdings 3</vt:lpstr>
      <vt:lpstr>Facet</vt:lpstr>
      <vt:lpstr>Various type of existing Air launched system</vt:lpstr>
      <vt:lpstr>PowerPoint Presentation</vt:lpstr>
      <vt:lpstr>PowerPoint Presentation</vt:lpstr>
      <vt:lpstr>PowerPoint Presentation</vt:lpstr>
      <vt:lpstr>PowerPoint Presentation</vt:lpstr>
      <vt:lpstr>Specifications: Range : 90 Km                                                               Gross weight::  12.25 Kg   cruise speed: 60 km/h   Speed: 90 km/h(max)  Launch method: Tube launched   Variants:- ALTIUS-700, ALTIUS-900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Hero Series UAS </vt:lpstr>
      <vt:lpstr>PowerPoint Presentation</vt:lpstr>
      <vt:lpstr>Hero 30</vt:lpstr>
      <vt:lpstr>Hero 120</vt:lpstr>
      <vt:lpstr>Hero 900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GT-400 Glide Target (Meggitt Defense System)e  Glide Range : 90 Km                                                               Operating Altitude range:  12.2 Km (max)  Speed:  0.8 Mach (max) GT-400 Glide target GT-400 Glide target</dc:title>
  <dc:creator>Sujeet Kumar</dc:creator>
  <cp:lastModifiedBy>Sujeet Kumar</cp:lastModifiedBy>
  <cp:revision>3</cp:revision>
  <dcterms:created xsi:type="dcterms:W3CDTF">2023-06-18T13:12:05Z</dcterms:created>
  <dcterms:modified xsi:type="dcterms:W3CDTF">2024-09-04T16:13:57Z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0x0101008ABCFFAC0B8F0F4B9631C652F18E5A21</vt:lpwstr>
  </property>
</Properties>
</file>